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419" r:id="rId4"/>
    <p:sldId id="391" r:id="rId5"/>
    <p:sldId id="392" r:id="rId6"/>
    <p:sldId id="420" r:id="rId7"/>
    <p:sldId id="404" r:id="rId8"/>
    <p:sldId id="405" r:id="rId9"/>
    <p:sldId id="407" r:id="rId10"/>
    <p:sldId id="421" r:id="rId11"/>
    <p:sldId id="408" r:id="rId12"/>
    <p:sldId id="406" r:id="rId13"/>
    <p:sldId id="389" r:id="rId14"/>
    <p:sldId id="258" r:id="rId15"/>
    <p:sldId id="422" r:id="rId16"/>
    <p:sldId id="423" r:id="rId17"/>
    <p:sldId id="424" r:id="rId18"/>
    <p:sldId id="425" r:id="rId19"/>
    <p:sldId id="432" r:id="rId20"/>
    <p:sldId id="431" r:id="rId21"/>
    <p:sldId id="426" r:id="rId22"/>
    <p:sldId id="434" r:id="rId23"/>
    <p:sldId id="435" r:id="rId24"/>
    <p:sldId id="439" r:id="rId25"/>
    <p:sldId id="440" r:id="rId26"/>
    <p:sldId id="436" r:id="rId27"/>
    <p:sldId id="442" r:id="rId28"/>
    <p:sldId id="390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9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9E0A1-3EF8-4456-8B08-8BAD713F5E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Analysis of Algorithm Efficiency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46220C-144E-4CC1-ABB8-1A1411D10C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  <a:p>
            <a:r>
              <a:rPr lang="en-US" dirty="0"/>
              <a:t>Dr. </a:t>
            </a:r>
            <a:r>
              <a:rPr lang="en-US" dirty="0" err="1"/>
              <a:t>Maram</a:t>
            </a:r>
            <a:r>
              <a:rPr lang="en-US" dirty="0"/>
              <a:t> Bani Younes</a:t>
            </a:r>
          </a:p>
        </p:txBody>
      </p:sp>
    </p:spTree>
    <p:extLst>
      <p:ext uri="{BB962C8B-B14F-4D97-AF65-F5344CB8AC3E}">
        <p14:creationId xmlns:p14="http://schemas.microsoft.com/office/powerpoint/2010/main" val="550717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A6147-D328-4D60-B43E-F348B84AA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Units for measuring running time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8A1084-B84A-45E9-BEB9-BBA9DA300B6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4933" y="1853754"/>
                <a:ext cx="11387667" cy="3945913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altLang="en-US" sz="2800" i="1" dirty="0"/>
                  <a:t> T</a:t>
                </a:r>
                <a:r>
                  <a:rPr lang="en-US" altLang="en-US" sz="2800" dirty="0"/>
                  <a:t>(</a:t>
                </a:r>
                <a:r>
                  <a:rPr lang="en-US" altLang="en-US" sz="2800" i="1" dirty="0"/>
                  <a:t>n</a:t>
                </a:r>
                <a:r>
                  <a:rPr lang="en-US" altLang="en-US" sz="2800" dirty="0"/>
                  <a:t>) </a:t>
                </a:r>
                <a:r>
                  <a:rPr lang="en-US" altLang="en-US" sz="2800" dirty="0">
                    <a:latin typeface="Lucida Grande" pitchFamily="84" charset="0"/>
                    <a:cs typeface="Times New Roman" panose="02020603050405020304" pitchFamily="18" charset="0"/>
                  </a:rPr>
                  <a:t>≈</a:t>
                </a:r>
                <a:r>
                  <a:rPr lang="en-US" altLang="en-US" sz="2800" dirty="0"/>
                  <a:t> </a:t>
                </a:r>
                <a:r>
                  <a:rPr lang="en-US" altLang="en-US" sz="2800" i="1" dirty="0" err="1"/>
                  <a:t>c</a:t>
                </a:r>
                <a:r>
                  <a:rPr lang="en-US" altLang="en-US" sz="2800" i="1" baseline="-25000" dirty="0" err="1"/>
                  <a:t>op</a:t>
                </a:r>
                <a:r>
                  <a:rPr lang="en-US" altLang="en-US" sz="2800" i="1" dirty="0" err="1"/>
                  <a:t>C</a:t>
                </a:r>
                <a:r>
                  <a:rPr lang="en-US" altLang="en-US" sz="2800" dirty="0"/>
                  <a:t>(</a:t>
                </a:r>
                <a:r>
                  <a:rPr lang="en-US" altLang="en-US" sz="2800" i="1" dirty="0"/>
                  <a:t>n</a:t>
                </a:r>
                <a:r>
                  <a:rPr lang="en-US" altLang="en-US" sz="2800" dirty="0"/>
                  <a:t>)</a:t>
                </a:r>
                <a:endParaRPr lang="en-GB" sz="28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“How much faster would this algorithm run on a machine that is 10 times faster than the one we have?” The answer is, obviously, 10 times.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Assuming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pt-BR" sz="20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−1</m:t>
                        </m:r>
                      </m:e>
                    </m:d>
                  </m:oMath>
                </a14:m>
                <a:r>
                  <a:rPr lang="en-GB" dirty="0"/>
                  <a:t>, how much longer will the algorithm run if we double its input size? The answer is about four times longer.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pt-BR" sz="24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−1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en-US" sz="2400" dirty="0">
                        <a:latin typeface="Lucida Grande" pitchFamily="84" charset="0"/>
                        <a:cs typeface="Times New Roman" panose="02020603050405020304" pitchFamily="18" charset="0"/>
                      </a:rPr>
                      <m:t>≈</m:t>
                    </m:r>
                    <m:f>
                      <m:f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m:rPr>
                        <m:nor/>
                      </m:rPr>
                      <a:rPr lang="en-US" altLang="en-US" sz="2400" dirty="0">
                        <a:latin typeface="Lucida Grande" pitchFamily="84" charset="0"/>
                        <a:cs typeface="Times New Roman" panose="02020603050405020304" pitchFamily="18" charset="0"/>
                      </a:rPr>
                      <m:t>≈</m:t>
                    </m:r>
                    <m:f>
                      <m:fPr>
                        <m:ctrlP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en-US" sz="2400" i="1" dirty="0"/>
                          <m:t>c</m:t>
                        </m:r>
                        <m:r>
                          <m:rPr>
                            <m:nor/>
                          </m:rPr>
                          <a:rPr lang="en-US" altLang="en-US" sz="2400" i="1" baseline="-25000" dirty="0"/>
                          <m:t>op</m:t>
                        </m:r>
                        <m:r>
                          <m:rPr>
                            <m:nor/>
                          </m:rPr>
                          <a:rPr lang="en-US" altLang="en-US" sz="2400" b="0" i="1" dirty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en-US" sz="2400" i="1" dirty="0"/>
                          <m:t>(2</m:t>
                        </m:r>
                        <m:r>
                          <m:rPr>
                            <m:nor/>
                          </m:rPr>
                          <a:rPr lang="en-US" altLang="en-US" sz="2400" i="1" dirty="0"/>
                          <m:t>n</m:t>
                        </m:r>
                        <m:r>
                          <m:rPr>
                            <m:nor/>
                          </m:rPr>
                          <a:rPr lang="en-US" altLang="en-US" sz="2400" i="1" dirty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en-US" sz="2400" i="1" dirty="0"/>
                          <m:t>c</m:t>
                        </m:r>
                        <m:r>
                          <m:rPr>
                            <m:nor/>
                          </m:rPr>
                          <a:rPr lang="en-US" altLang="en-US" sz="2400" i="1" baseline="-25000" dirty="0"/>
                          <m:t>op</m:t>
                        </m:r>
                        <m:r>
                          <m:rPr>
                            <m:nor/>
                          </m:rPr>
                          <a:rPr lang="en-US" altLang="en-US" sz="2400" i="1" dirty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en-US" sz="2400" i="1" dirty="0"/>
                          <m:t>(</m:t>
                        </m:r>
                        <m:r>
                          <m:rPr>
                            <m:nor/>
                          </m:rPr>
                          <a:rPr lang="en-US" altLang="en-US" sz="2400" i="1" dirty="0"/>
                          <m:t>n</m:t>
                        </m:r>
                        <m:r>
                          <m:rPr>
                            <m:nor/>
                          </m:rPr>
                          <a:rPr lang="en-US" altLang="en-US" sz="2400" i="1" dirty="0"/>
                          <m:t>)</m:t>
                        </m:r>
                      </m:den>
                    </m:f>
                    <m:r>
                      <m:rPr>
                        <m:nor/>
                      </m:rPr>
                      <a:rPr lang="en-US" altLang="en-US" sz="2400" dirty="0">
                        <a:latin typeface="Lucida Grande" pitchFamily="84" charset="0"/>
                        <a:cs typeface="Times New Roman" panose="02020603050405020304" pitchFamily="18" charset="0"/>
                      </a:rPr>
                      <m:t>≈</m:t>
                    </m:r>
                    <m:f>
                      <m:fPr>
                        <m:ctrlPr>
                          <a:rPr lang="en-US" alt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alt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alt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(2</m:t>
                            </m:r>
                            <m:r>
                              <a:rPr lang="en-US" alt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alt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f>
                          <m:fPr>
                            <m:ctrlPr>
                              <a:rPr lang="en-US" alt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n-US" alt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alt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endParaRPr lang="en-GB" sz="2400" dirty="0"/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i="1" dirty="0" smtClean="0"/>
                      <m:t>c</m:t>
                    </m:r>
                    <m:r>
                      <m:rPr>
                        <m:nor/>
                      </m:rPr>
                      <a:rPr lang="en-US" altLang="en-US" i="1" baseline="-25000" dirty="0" smtClean="0"/>
                      <m:t>op</m:t>
                    </m:r>
                  </m:oMath>
                </a14:m>
                <a:r>
                  <a:rPr lang="en-GB" dirty="0"/>
                  <a:t> was neatly cancelled out in the ratio</a:t>
                </a:r>
              </a:p>
              <a:p>
                <a:pPr lvl="1"/>
                <a:r>
                  <a:rPr lang="en-GB" dirty="0"/>
                  <a:t>Multiplicative constant in the formula for the count C(n) which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, was also cancelled out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b="1" dirty="0"/>
                  <a:t>T</a:t>
                </a:r>
                <a:r>
                  <a:rPr lang="en-GB" sz="2000" b="1" dirty="0"/>
                  <a:t>he efficiency analysis framework ignores multiplicative constants and concentrates on the count’s order of growth to within a constant multiple for large-size inputs.</a:t>
                </a:r>
                <a:endParaRPr lang="en-GB" sz="2400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8A1084-B84A-45E9-BEB9-BBA9DA300B6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4933" y="1853754"/>
                <a:ext cx="11387667" cy="3945913"/>
              </a:xfrm>
              <a:blipFill>
                <a:blip r:embed="rId2"/>
                <a:stretch>
                  <a:fillRect l="-482" t="-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7065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22E86-DA0C-4712-B4E7-CE1EE0089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9312" y="177986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en-US" altLang="en-US" sz="4800" dirty="0"/>
              <a:t>Values of some important functions  as </a:t>
            </a:r>
            <a:r>
              <a:rPr lang="en-US" altLang="en-US" sz="4800" i="1" dirty="0"/>
              <a:t>n </a:t>
            </a:r>
            <a:r>
              <a:rPr lang="en-US" altLang="en-US" sz="4800" dirty="0">
                <a:solidFill>
                  <a:schemeClr val="tx1"/>
                </a:solidFill>
                <a:sym typeface="Symbol" panose="05050102010706020507" pitchFamily="18" charset="2"/>
              </a:rPr>
              <a:t> </a:t>
            </a:r>
            <a:endParaRPr lang="en-GB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63F96EF-6775-4204-AAAB-A42E149F0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09040" y="2047240"/>
            <a:ext cx="8382000" cy="3403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894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B574D-BEA9-4308-AB75-2C6A3B57F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Example: Sequential search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610F0-9B50-4F9D-8660-86ACD44B8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467" y="2010878"/>
            <a:ext cx="6731000" cy="392425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/>
              <a:t>Worst case:  n key comparisons</a:t>
            </a:r>
          </a:p>
          <a:p>
            <a:pPr marL="742950" lvl="1" indent="-285750"/>
            <a:r>
              <a:rPr lang="en-GB" sz="1600" dirty="0"/>
              <a:t>when there are no matching elements or the first matching element happens to be the last one on the list</a:t>
            </a:r>
            <a:endParaRPr lang="en-US" alt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/>
              <a:t>Best case:  1 comparisons</a:t>
            </a:r>
          </a:p>
          <a:p>
            <a:pPr marL="742950" lvl="1" indent="-285750"/>
            <a:r>
              <a:rPr lang="en-GB" sz="1600" dirty="0"/>
              <a:t>When the list of size n with its first element equals to a search key</a:t>
            </a:r>
            <a:endParaRPr lang="en-US" alt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/>
              <a:t>Average case: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K is in A =&gt; (n+1)/2 key comparisons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K is not in A =&gt; n key comparisons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D19861-5854-48F9-B679-23A6C2D46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42200" y="1864194"/>
            <a:ext cx="4521200" cy="40709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587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D3F4B-C4A1-4AE8-9F36-B86E7CE3B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Best-case,  average-case, worst-case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36F20-A8AB-4B60-AF65-9280373B08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For some algorithms, efficiency depends on form of input: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1" dirty="0"/>
              <a:t>Worst case</a:t>
            </a:r>
            <a:r>
              <a:rPr lang="en-US" altLang="en-US" dirty="0"/>
              <a:t>:    </a:t>
            </a:r>
            <a:r>
              <a:rPr lang="en-US" altLang="en-US" dirty="0" err="1"/>
              <a:t>C</a:t>
            </a:r>
            <a:r>
              <a:rPr lang="en-US" altLang="en-US" baseline="-25000" dirty="0" err="1"/>
              <a:t>worst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– maximum over inputs of size </a:t>
            </a:r>
            <a:r>
              <a:rPr lang="en-US" altLang="en-US" i="1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b="1" dirty="0"/>
              <a:t>worst-case efficiency </a:t>
            </a:r>
            <a:r>
              <a:rPr lang="en-GB" dirty="0"/>
              <a:t>of an algorithm is its efficiency for the worst-case input of size n, which is an input (or inputs) of size n for which the algorithm runs the longest among all possible inputs of that size.</a:t>
            </a:r>
            <a:endParaRPr lang="en-US" alt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1" dirty="0"/>
              <a:t>Best case</a:t>
            </a:r>
            <a:r>
              <a:rPr lang="en-US" altLang="en-US" dirty="0"/>
              <a:t>:  </a:t>
            </a:r>
            <a:r>
              <a:rPr lang="en-US" altLang="en-US" dirty="0" err="1"/>
              <a:t>C</a:t>
            </a:r>
            <a:r>
              <a:rPr lang="en-US" altLang="en-US" baseline="-25000" dirty="0" err="1"/>
              <a:t>best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–  minimum over inputs of size </a:t>
            </a:r>
            <a:r>
              <a:rPr lang="en-US" altLang="en-US" i="1" dirty="0"/>
              <a:t>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b="1" dirty="0"/>
              <a:t>best-case efficiency </a:t>
            </a:r>
            <a:r>
              <a:rPr lang="en-GB" dirty="0"/>
              <a:t>of an algorithm is its efficiency for the best-case input of size n, which is an input (or inputs) of size</a:t>
            </a:r>
            <a:r>
              <a:rPr lang="en-GB" b="1" dirty="0"/>
              <a:t> </a:t>
            </a:r>
            <a:r>
              <a:rPr lang="en-GB" dirty="0"/>
              <a:t>n for which the algorithm runs the fastest among all possible inputs of that size. 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1" dirty="0"/>
              <a:t>Average case</a:t>
            </a:r>
            <a:r>
              <a:rPr lang="en-US" altLang="en-US" dirty="0"/>
              <a:t>:  </a:t>
            </a:r>
            <a:r>
              <a:rPr lang="en-US" altLang="en-US" dirty="0" err="1"/>
              <a:t>C</a:t>
            </a:r>
            <a:r>
              <a:rPr lang="en-US" altLang="en-US" baseline="-25000" dirty="0" err="1"/>
              <a:t>avg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– “average” over inputs of size </a:t>
            </a:r>
            <a:r>
              <a:rPr lang="en-US" altLang="en-US" i="1" dirty="0"/>
              <a:t>n</a:t>
            </a:r>
            <a:endParaRPr lang="en-US" altLang="en-US" dirty="0"/>
          </a:p>
          <a:p>
            <a:pPr lvl="1"/>
            <a:r>
              <a:rPr lang="en-US" altLang="en-US" dirty="0"/>
              <a:t>Number of times the basic operation will be executed on typical  input</a:t>
            </a:r>
          </a:p>
          <a:p>
            <a:pPr lvl="1"/>
            <a:r>
              <a:rPr lang="en-US" altLang="en-US" dirty="0"/>
              <a:t>NOT the average of worst and best case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58197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5AB6D-D366-4344-A0CE-3978CD964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Calculating The Running Time of a program (simple Assignment Statement)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950E1-8BE9-450C-B9CC-7AC03E2A4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Suppose we have the following segment of a program:</a:t>
            </a:r>
          </a:p>
          <a:p>
            <a:pPr marL="0" indent="0">
              <a:buNone/>
            </a:pPr>
            <a:r>
              <a:rPr lang="en-US" dirty="0"/>
              <a:t> A simple assignment statement to an integer variable.</a:t>
            </a:r>
          </a:p>
          <a:p>
            <a:pPr marL="0" indent="0">
              <a:buNone/>
            </a:pPr>
            <a:r>
              <a:rPr lang="en-US" dirty="0"/>
              <a:t>                                             </a:t>
            </a:r>
            <a:r>
              <a:rPr lang="en-US" b="1" dirty="0"/>
              <a:t>a=b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Since the assignment statement takes constant time, so its complexity is O(1).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20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9EFB0-946E-41D8-BCBC-392F9B9E0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Calculating The Running Time of a program (simple for loop)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F8951-B060-42EA-817C-FF4BBF484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185066"/>
            <a:ext cx="9603275" cy="345061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Consider a simple for loop</a:t>
            </a:r>
          </a:p>
          <a:p>
            <a:endParaRPr lang="en-US" dirty="0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6D7C92D-78E8-4AFD-980A-663A855D5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693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2193EEE-3FB7-4A7E-A42C-73792F602C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091732"/>
              </p:ext>
            </p:extLst>
          </p:nvPr>
        </p:nvGraphicFramePr>
        <p:xfrm>
          <a:off x="3098800" y="2810934"/>
          <a:ext cx="2400300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r:id="rId3" imgW="1358900" imgH="889000" progId="Equation.3">
                  <p:embed/>
                </p:oleObj>
              </mc:Choice>
              <mc:Fallback>
                <p:oleObj r:id="rId3" imgW="1358900" imgH="8890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2810934"/>
                        <a:ext cx="2400300" cy="156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DA09BF37-5D1A-4886-8227-45A5FCF70674}"/>
              </a:ext>
            </a:extLst>
          </p:cNvPr>
          <p:cNvSpPr/>
          <p:nvPr/>
        </p:nvSpPr>
        <p:spPr>
          <a:xfrm>
            <a:off x="1451579" y="4003702"/>
            <a:ext cx="529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</a:rPr>
              <a:t>The cost of the entire code fragment (complexity) is </a:t>
            </a: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C4A7D4AE-47BD-4314-8216-38D482B6C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000" y="45417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C5ACEEE-DA20-46B1-B1EC-E7249C9FBD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68370"/>
              </p:ext>
            </p:extLst>
          </p:nvPr>
        </p:nvGraphicFramePr>
        <p:xfrm>
          <a:off x="2540000" y="4541702"/>
          <a:ext cx="28575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r:id="rId5" imgW="1333500" imgH="431800" progId="Equation.3">
                  <p:embed/>
                </p:oleObj>
              </mc:Choice>
              <mc:Fallback>
                <p:oleObj r:id="rId5" imgW="1333500" imgH="431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4541702"/>
                        <a:ext cx="28575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6987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D8C94-1B2A-4A80-8441-220D95A8D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Calculating The Running Time of a program (Several for loops)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796C7-EC58-4405-A45C-7B7A97B0A0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Consider a code fragment with several for loops, some of which are nested</a:t>
            </a:r>
          </a:p>
          <a:p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D99B8C9-F9C5-4784-8B69-2A1285CC2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F915360-0018-49DE-A1A8-585B027B04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705190"/>
              </p:ext>
            </p:extLst>
          </p:nvPr>
        </p:nvGraphicFramePr>
        <p:xfrm>
          <a:off x="1938867" y="3043932"/>
          <a:ext cx="2667000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r:id="rId3" imgW="1308100" imgH="1346200" progId="Equation.3">
                  <p:embed/>
                </p:oleObj>
              </mc:Choice>
              <mc:Fallback>
                <p:oleObj r:id="rId3" imgW="1308100" imgH="1346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867" y="3043932"/>
                        <a:ext cx="2667000" cy="2562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47431CB1-857D-43B0-B09D-66E9700FA2F7}"/>
              </a:ext>
            </a:extLst>
          </p:cNvPr>
          <p:cNvSpPr/>
          <p:nvPr/>
        </p:nvSpPr>
        <p:spPr>
          <a:xfrm>
            <a:off x="6695752" y="2669082"/>
            <a:ext cx="1729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</a:rPr>
              <a:t>The total cost is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DBE58A0-4AA3-4876-A8A5-9337BA166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5752" y="338610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C51DD8F-68EB-40C3-8A48-CA002E885A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456000"/>
              </p:ext>
            </p:extLst>
          </p:nvPr>
        </p:nvGraphicFramePr>
        <p:xfrm>
          <a:off x="6695752" y="3386102"/>
          <a:ext cx="48387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r:id="rId5" imgW="2349500" imgH="444500" progId="Equation.3">
                  <p:embed/>
                </p:oleObj>
              </mc:Choice>
              <mc:Fallback>
                <p:oleObj r:id="rId5" imgW="2349500" imgH="444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5752" y="3386102"/>
                        <a:ext cx="48387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4450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774D-E204-471B-9830-7E013A1E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Calculating The Running Time of a program (Several for loops)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82CBB-B580-47C4-9B91-7F69128704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Compare the asymptotic analysis for the following two code fragments: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354F3AA1-A2F6-4EDA-8EA0-EF281BED0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18F1A51-88D3-4AE6-9A4F-C75FBC1A44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288141"/>
              </p:ext>
            </p:extLst>
          </p:nvPr>
        </p:nvGraphicFramePr>
        <p:xfrm>
          <a:off x="6680200" y="2010878"/>
          <a:ext cx="2650068" cy="3162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r:id="rId3" imgW="1422400" imgH="2717800" progId="Equation.3">
                  <p:embed/>
                </p:oleObj>
              </mc:Choice>
              <mc:Fallback>
                <p:oleObj r:id="rId3" imgW="1422400" imgH="2717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0200" y="2010878"/>
                        <a:ext cx="2650068" cy="31622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0">
            <a:extLst>
              <a:ext uri="{FF2B5EF4-FFF2-40B4-BE49-F238E27FC236}">
                <a16:creationId xmlns:a16="http://schemas.microsoft.com/office/drawing/2014/main" id="{78AB30B9-7950-4C61-84D6-3D0103E88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961" y="3914577"/>
            <a:ext cx="278154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Thus, both double loops cost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73C72B74-E06F-4737-8A3A-27A50555F4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248681"/>
              </p:ext>
            </p:extLst>
          </p:nvPr>
        </p:nvGraphicFramePr>
        <p:xfrm>
          <a:off x="4276132" y="3914577"/>
          <a:ext cx="71437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r:id="rId5" imgW="482391" imgH="228501" progId="Equation.3">
                  <p:embed/>
                </p:oleObj>
              </mc:Choice>
              <mc:Fallback>
                <p:oleObj r:id="rId5" imgW="482391" imgH="22850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6132" y="3914577"/>
                        <a:ext cx="714375" cy="333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1">
            <a:extLst>
              <a:ext uri="{FF2B5EF4-FFF2-40B4-BE49-F238E27FC236}">
                <a16:creationId xmlns:a16="http://schemas.microsoft.com/office/drawing/2014/main" id="{EEF8892F-67ED-4B00-B8A8-24A66682A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181" y="4606165"/>
            <a:ext cx="49953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A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lthough the 2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requires about ½ the time of the 1</a:t>
            </a:r>
            <a:r>
              <a:rPr kumimoji="0" lang="en-US" altLang="en-US" sz="16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326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0AE8683C-8AFB-43A7-A5F1-A33A03423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cap="none" dirty="0">
                <a:latin typeface="Arial" panose="020B0604020202020204" pitchFamily="34" charset="0"/>
                <a:ea typeface="Times New Roman" panose="02020603050405020304" pitchFamily="18" charset="0"/>
              </a:rPr>
              <a:t>NOTE</a:t>
            </a:r>
            <a:endParaRPr lang="en-US" dirty="0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FD78E802-1CDE-46B8-AC22-7FBF1EB5B6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189" y="3198167"/>
            <a:ext cx="50263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Not all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doubly nested loops are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0EB8ACA0-823B-468D-A1AF-B7F415939D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333165"/>
              </p:ext>
            </p:extLst>
          </p:nvPr>
        </p:nvGraphicFramePr>
        <p:xfrm>
          <a:off x="8359782" y="3262311"/>
          <a:ext cx="86185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r:id="rId3" imgW="419100" imgH="228600" progId="Equation.3">
                  <p:embed/>
                </p:oleObj>
              </mc:Choice>
              <mc:Fallback>
                <p:oleObj r:id="rId3" imgW="4191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9782" y="3262311"/>
                        <a:ext cx="861855" cy="333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8569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3A6EC-F13B-4036-A76C-49D75626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Summation formulas and rules useful in analysis of algorithms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64C2B6D-6C72-4D33-A949-6E376D340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6880" y="2270760"/>
            <a:ext cx="2428875" cy="628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2D3D597-34B1-4CA2-B4CA-BCF063DA3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2251710"/>
            <a:ext cx="1438275" cy="6477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9069A06-1F8A-4E51-BD61-C801B600CA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7280" y="3215640"/>
            <a:ext cx="5876925" cy="6286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0DB6C95-FA8D-406D-AAFC-F7D92FFEAE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280" y="4226560"/>
            <a:ext cx="4686300" cy="6477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16DDB35-7AE9-40B2-BECA-3832C8EB49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3955" y="3198495"/>
            <a:ext cx="3524250" cy="6762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FC6D19-1FA6-452D-B150-0AF69C2DFDE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97280" y="5256530"/>
            <a:ext cx="1962150" cy="704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E1F27A-A644-4089-A51E-9F7DC541E5D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45426" y="5256530"/>
            <a:ext cx="2121694" cy="7732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1045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77F59-A2D8-4DEF-8F0F-1614CA25E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7F966-BE02-46FE-87A1-F6311F8D9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 of Algorithms</a:t>
            </a:r>
          </a:p>
          <a:p>
            <a:r>
              <a:rPr lang="en-US" dirty="0"/>
              <a:t>Order of Growth</a:t>
            </a:r>
          </a:p>
          <a:p>
            <a:r>
              <a:rPr lang="en-US" dirty="0"/>
              <a:t>Best Case,  Average Case, Worst Case</a:t>
            </a:r>
          </a:p>
          <a:p>
            <a:r>
              <a:rPr lang="en-US" b="1" dirty="0"/>
              <a:t>Calculating The Running Time of a program</a:t>
            </a:r>
          </a:p>
          <a:p>
            <a:r>
              <a:rPr lang="en-GB" dirty="0"/>
              <a:t>Analysing the Time Efficiency of Non-recursive Algorithms</a:t>
            </a:r>
          </a:p>
          <a:p>
            <a:r>
              <a:rPr lang="en-GB" dirty="0"/>
              <a:t>Analysing the Time Efficiency of Recursive Algorithms</a:t>
            </a:r>
          </a:p>
          <a:p>
            <a:r>
              <a:rPr lang="en-GB" dirty="0">
                <a:ea typeface="ＭＳ Ｐゴシック" panose="020B0600070205080204" pitchFamily="34" charset="-128"/>
              </a:rPr>
              <a:t>Empirical analysis of time efficiency</a:t>
            </a:r>
            <a:endParaRPr lang="en-GB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04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52AA-C535-42F8-8778-E5BF97190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Plan for </a:t>
            </a:r>
            <a:r>
              <a:rPr lang="en-GB" dirty="0" err="1"/>
              <a:t>Analyzing</a:t>
            </a:r>
            <a:r>
              <a:rPr lang="en-GB" dirty="0"/>
              <a:t> the Time Efficiency of </a:t>
            </a:r>
            <a:r>
              <a:rPr lang="en-GB" dirty="0" err="1"/>
              <a:t>Nonrecursive</a:t>
            </a:r>
            <a:r>
              <a:rPr lang="en-GB" dirty="0"/>
              <a:t>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02DE8-69E0-42CC-86AB-29128BA86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Decide on a parameter (or parameters) indicating an input’s size.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Identify the algorithm’s basic operation. (As a rule, it is located in the innermost loop.)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Check whether the number of times the basic operation is executed depends only on the size of an input. If it also depends on some additional property, the worst-case, average-case, and, if necessary, best-case efficiencies have to be investigated separately.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Set up a sum expressing the number of times the algorithm’s basic operation is executed.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Using standard formulas and rules of sum manipulation, either find a closed form formula for the count or, at the very least, establish its order of growth.</a:t>
            </a:r>
          </a:p>
        </p:txBody>
      </p:sp>
    </p:spTree>
    <p:extLst>
      <p:ext uri="{BB962C8B-B14F-4D97-AF65-F5344CB8AC3E}">
        <p14:creationId xmlns:p14="http://schemas.microsoft.com/office/powerpoint/2010/main" val="3596641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9A3CC-5161-4A2C-B529-3A9EBBEA7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7220319-6543-45FD-A601-20479D49F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52529E1-0209-41B5-8DDB-3FCAF81D94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353969"/>
              </p:ext>
            </p:extLst>
          </p:nvPr>
        </p:nvGraphicFramePr>
        <p:xfrm>
          <a:off x="1451579" y="2015731"/>
          <a:ext cx="2705554" cy="3419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r:id="rId3" imgW="1320800" imgH="1803400" progId="Equation.3">
                  <p:embed/>
                </p:oleObj>
              </mc:Choice>
              <mc:Fallback>
                <p:oleObj r:id="rId3" imgW="1320800" imgH="18034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1579" y="2015731"/>
                        <a:ext cx="2705554" cy="34198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EF697A2D-3F3C-4918-A0C2-CDD57DB5E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9000" y="2019627"/>
            <a:ext cx="23727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Thus the time is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E7B75D6-20C2-46CD-94F4-15956DB381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808201"/>
              </p:ext>
            </p:extLst>
          </p:nvPr>
        </p:nvGraphicFramePr>
        <p:xfrm>
          <a:off x="5969000" y="2509837"/>
          <a:ext cx="45339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r:id="rId5" imgW="1841500" imgH="927100" progId="Equation.3">
                  <p:embed/>
                </p:oleObj>
              </mc:Choice>
              <mc:Fallback>
                <p:oleObj r:id="rId5" imgW="1841500" imgH="927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0" y="2509837"/>
                        <a:ext cx="4533900" cy="183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58168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02707CE-D178-47B6-9FBD-1A7714E60D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See Tutorial # 1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CCF4D77-6B3B-466F-ADF4-7E633083A7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Non-Recursive Examples: Time Complexity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473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A6EAD-5D9E-4824-B7F3-463F095D0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Mathematical Analysis of Recursive Algorithms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472E8-3D6E-4212-AC58-58A71C01D5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3387796" cy="3448595"/>
          </a:xfrm>
        </p:spPr>
        <p:txBody>
          <a:bodyPr/>
          <a:lstStyle/>
          <a:p>
            <a:r>
              <a:rPr lang="en-US" dirty="0"/>
              <a:t>Determining the execution time of a </a:t>
            </a:r>
            <a:r>
              <a:rPr lang="en-US" b="1" u="sng" dirty="0"/>
              <a:t>recursive</a:t>
            </a:r>
            <a:r>
              <a:rPr lang="en-US" dirty="0"/>
              <a:t> subroutine can be particularly difficult.</a:t>
            </a:r>
          </a:p>
          <a:p>
            <a:r>
              <a:rPr lang="en-US" dirty="0"/>
              <a:t>The running time for a recursive subroutine is typically best expressed by </a:t>
            </a:r>
            <a:r>
              <a:rPr lang="en-US" b="1" u="sng" dirty="0"/>
              <a:t>recurrence relation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0376A4-EF1D-4B71-A161-448FD8507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5599" y="1838960"/>
            <a:ext cx="5882005" cy="1666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19ACE1-0C39-49DC-B707-692A29EAD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598" y="4551363"/>
            <a:ext cx="3088643" cy="7524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A9BA2B-4F1B-479C-993D-27134345A1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5599" y="3660143"/>
            <a:ext cx="5540376" cy="733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07209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52AA-C535-42F8-8778-E5BF97190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Plan for </a:t>
            </a:r>
            <a:r>
              <a:rPr lang="en-GB" dirty="0" err="1"/>
              <a:t>Analyzing</a:t>
            </a:r>
            <a:r>
              <a:rPr lang="en-GB" dirty="0"/>
              <a:t> the Time Efficiency of Recursive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02DE8-69E0-42CC-86AB-29128BA86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Decide on a parameter (or parameters) indicating an input’s size.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Identify the algorithm’s basic operation.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Check whether the number of times the basic operation is executed can vary on different inputs of the same size; if it can, the worst-case, average-case, and best-case efficiencies must be investigated separately.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Set up a recurrence relation, with an appropriate initial condition, for the number of times the basic operation is executed.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Solve the recurrence or, at least, ascertain the order of growth of its solution</a:t>
            </a:r>
          </a:p>
        </p:txBody>
      </p:sp>
    </p:spTree>
    <p:extLst>
      <p:ext uri="{BB962C8B-B14F-4D97-AF65-F5344CB8AC3E}">
        <p14:creationId xmlns:p14="http://schemas.microsoft.com/office/powerpoint/2010/main" val="983461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296F2-833E-4391-9C57-EBE2DC7D9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28" y="243313"/>
            <a:ext cx="4959139" cy="1059305"/>
          </a:xfrm>
        </p:spPr>
        <p:txBody>
          <a:bodyPr/>
          <a:lstStyle/>
          <a:p>
            <a:r>
              <a:rPr lang="en-US" dirty="0"/>
              <a:t>Example 1: </a:t>
            </a:r>
            <a:r>
              <a:rPr lang="en-GB" dirty="0"/>
              <a:t>Factorial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9B6871-E81D-495E-A785-D283F0C707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137" y="1744133"/>
            <a:ext cx="5845530" cy="426074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For simplicity, we consider n itself as an indicator of this algorithm’s input size (rather than the number of bits in its binary expansion)</a:t>
            </a:r>
          </a:p>
          <a:p>
            <a:r>
              <a:rPr lang="en-GB" dirty="0"/>
              <a:t>The basic operation of the algorithm is multiplication, whose number of executions we denote M(n).</a:t>
            </a:r>
          </a:p>
          <a:p>
            <a:r>
              <a:rPr lang="en-GB" dirty="0"/>
              <a:t>we use what can be called the method of backward substitutions</a:t>
            </a:r>
          </a:p>
          <a:p>
            <a:r>
              <a:rPr lang="en-GB" dirty="0"/>
              <a:t>Take advantage of the initial condition given. Since it is specified for n = 0, we have to substitute </a:t>
            </a:r>
            <a:r>
              <a:rPr lang="en-GB" dirty="0" err="1"/>
              <a:t>i</a:t>
            </a:r>
            <a:r>
              <a:rPr lang="en-GB" dirty="0"/>
              <a:t> = n in the pattern’s formula to get the ultimate result of our backward substitutions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76D4A-BF71-4FC7-9B3D-CC20DE5A4C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B30156C-6EB7-4FDE-8A41-3F4986E16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1867" y="594359"/>
            <a:ext cx="4425738" cy="16668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F054A37-AC7B-4076-83A8-D1C9ACF84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5775" y="3299774"/>
            <a:ext cx="3581400" cy="7524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0527D26-6F26-404F-9151-064B70E0A4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1867" y="2415542"/>
            <a:ext cx="4084108" cy="733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7B6DF7C-3223-4F51-887E-2992F6C1C7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4518" y="4247512"/>
            <a:ext cx="4645152" cy="10953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A7C32C0-F4D8-43DC-902F-CE4CD5AA17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4517" y="5538150"/>
            <a:ext cx="4508415" cy="4667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728520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F954904-F7D0-4ECD-BFEA-01E433893A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See Tutorial # 2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AEE9523-9A76-43AB-A73F-6C910DD1D5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Mathematical Analysis of Recursive Algorithms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910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1B04D-E1EC-4C35-8D09-58213B62C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Empirical analysis of time efficiency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8931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3F961-61ED-4ABE-90A0-FAA7D5CD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Empirical analysis of time efficiency</a:t>
            </a:r>
            <a:endParaRPr lang="en-US" dirty="0">
              <a:ea typeface="ＭＳ Ｐゴシック" panose="020B0600070205080204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8917D-057A-4D56-9228-0E377D8DB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Select a specific (typical) sample of inputs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Use physical unit of time (e.g.,  milliseconds)</a:t>
            </a:r>
          </a:p>
          <a:p>
            <a:pPr marL="0" indent="0">
              <a:buNone/>
            </a:pPr>
            <a:r>
              <a:rPr lang="en-US" altLang="en-US" dirty="0"/>
              <a:t>      or</a:t>
            </a:r>
          </a:p>
          <a:p>
            <a:pPr marL="0" indent="0">
              <a:buNone/>
            </a:pPr>
            <a:r>
              <a:rPr lang="en-US" altLang="en-US" dirty="0"/>
              <a:t>     Count actual number of basic operation’s executions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Analyze the empirical data</a:t>
            </a:r>
          </a:p>
        </p:txBody>
      </p:sp>
    </p:spTree>
    <p:extLst>
      <p:ext uri="{BB962C8B-B14F-4D97-AF65-F5344CB8AC3E}">
        <p14:creationId xmlns:p14="http://schemas.microsoft.com/office/powerpoint/2010/main" val="2234055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12AAF-6897-4DB9-863E-BD606E7E1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  <a:r>
              <a:rPr lang="en-GB" dirty="0"/>
              <a:t> of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B3BDC-E602-410D-9D63-2358BFF6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000" y="1853755"/>
            <a:ext cx="11269133" cy="4039046"/>
          </a:xfrm>
        </p:spPr>
        <p:txBody>
          <a:bodyPr>
            <a:normAutofit/>
          </a:bodyPr>
          <a:lstStyle/>
          <a:p>
            <a:r>
              <a:rPr lang="en-GB" sz="1600" dirty="0"/>
              <a:t>Dimensions</a:t>
            </a:r>
            <a:r>
              <a:rPr lang="en-US" altLang="en-US" dirty="0"/>
              <a:t>:</a:t>
            </a:r>
          </a:p>
          <a:p>
            <a:pPr lvl="1"/>
            <a:r>
              <a:rPr lang="en-US" altLang="en-US" sz="1600" dirty="0"/>
              <a:t>Generality</a:t>
            </a:r>
          </a:p>
          <a:p>
            <a:pPr lvl="1"/>
            <a:r>
              <a:rPr lang="en-US" altLang="en-US" sz="1600" dirty="0">
                <a:solidFill>
                  <a:schemeClr val="tx2"/>
                </a:solidFill>
              </a:rPr>
              <a:t>Simplicity </a:t>
            </a:r>
          </a:p>
          <a:p>
            <a:pPr lvl="1"/>
            <a:r>
              <a:rPr lang="en-US" altLang="en-US" sz="1600" dirty="0"/>
              <a:t>Time efficiency</a:t>
            </a:r>
          </a:p>
          <a:p>
            <a:pPr lvl="1"/>
            <a:r>
              <a:rPr lang="en-US" altLang="en-US" sz="1600" dirty="0"/>
              <a:t>Space efficiency</a:t>
            </a:r>
          </a:p>
          <a:p>
            <a:r>
              <a:rPr lang="en-GB" sz="1400" dirty="0"/>
              <a:t>The term “analysis of algorithms” is usually used in a narrower, technical sense to mean an investigation of an algorithm’s efficiency with respect to two resources: running time and memory space</a:t>
            </a:r>
          </a:p>
          <a:p>
            <a:r>
              <a:rPr lang="en-US" altLang="en-US" dirty="0"/>
              <a:t>Approaches:</a:t>
            </a:r>
            <a:r>
              <a:rPr lang="en-US" altLang="en-US" sz="1400" dirty="0"/>
              <a:t> </a:t>
            </a:r>
          </a:p>
          <a:p>
            <a:pPr lvl="1"/>
            <a:r>
              <a:rPr lang="en-US" altLang="en-US" sz="1600" dirty="0"/>
              <a:t>Theoretical analysis</a:t>
            </a:r>
          </a:p>
          <a:p>
            <a:pPr lvl="1"/>
            <a:r>
              <a:rPr lang="en-US" altLang="en-US" sz="1600" dirty="0">
                <a:solidFill>
                  <a:schemeClr val="tx2"/>
                </a:solidFill>
              </a:rPr>
              <a:t>Empirical analysis</a:t>
            </a:r>
          </a:p>
        </p:txBody>
      </p:sp>
    </p:spTree>
    <p:extLst>
      <p:ext uri="{BB962C8B-B14F-4D97-AF65-F5344CB8AC3E}">
        <p14:creationId xmlns:p14="http://schemas.microsoft.com/office/powerpoint/2010/main" val="1189588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6ECAC-2191-4A1A-ADC2-AE20F9B94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 dirty="0">
                <a:ea typeface="ＭＳ Ｐゴシック" panose="020B0600070205080204" pitchFamily="34" charset="-128"/>
              </a:rPr>
              <a:t>Analysis of algorithms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9BC42-DB94-4D67-AB91-25316B528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b="1" dirty="0"/>
              <a:t>Time efficiency</a:t>
            </a:r>
            <a:r>
              <a:rPr lang="en-GB" sz="2400" dirty="0"/>
              <a:t>, also called </a:t>
            </a:r>
            <a:r>
              <a:rPr lang="en-GB" sz="2400" b="1" dirty="0"/>
              <a:t>time complexity</a:t>
            </a:r>
            <a:r>
              <a:rPr lang="en-GB" sz="2400" dirty="0"/>
              <a:t>, indicates how fast an algorithm runs.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b="1" dirty="0"/>
              <a:t>Space efficiency</a:t>
            </a:r>
            <a:r>
              <a:rPr lang="en-GB" sz="2400" dirty="0"/>
              <a:t>, also called </a:t>
            </a:r>
            <a:r>
              <a:rPr lang="en-GB" sz="2400" b="1" dirty="0"/>
              <a:t>space complexity</a:t>
            </a:r>
            <a:r>
              <a:rPr lang="en-GB" sz="2400" dirty="0"/>
              <a:t>, refers to the amount of memory units required by the algorithm in addition to the space needed for its input and output.</a:t>
            </a:r>
            <a:endParaRPr lang="en-US" alt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513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44513-F9B7-43E1-A829-CD1716508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Theoretical analysis of time efficiency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0A9F4-FC94-4417-915D-B16DF7916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55894"/>
            <a:ext cx="10058400" cy="4023360"/>
          </a:xfrm>
        </p:spPr>
        <p:txBody>
          <a:bodyPr>
            <a:normAutofit fontScale="775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Time efficiency is analyzed by determining the number of repetitions of the </a:t>
            </a:r>
            <a:r>
              <a:rPr lang="en-US" altLang="en-US" i="1" u="sng" dirty="0"/>
              <a:t>basic operation</a:t>
            </a:r>
            <a:r>
              <a:rPr lang="en-US" altLang="en-US" dirty="0"/>
              <a:t> as a function of </a:t>
            </a:r>
            <a:r>
              <a:rPr lang="en-US" altLang="en-US" i="1" u="sng" dirty="0"/>
              <a:t>input size</a:t>
            </a:r>
          </a:p>
          <a:p>
            <a:pPr marL="0" indent="0">
              <a:buNone/>
            </a:pPr>
            <a:r>
              <a:rPr lang="en-US" altLang="en-US" i="1" u="sng" dirty="0"/>
              <a:t>Basic operation</a:t>
            </a:r>
            <a:r>
              <a:rPr lang="en-US" altLang="en-US" dirty="0"/>
              <a:t>: the operation that contributes the most towards the running time of the algorithm</a:t>
            </a:r>
          </a:p>
          <a:p>
            <a:endParaRPr lang="en-US" altLang="en-US" dirty="0"/>
          </a:p>
          <a:p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sz="3600" i="1" dirty="0"/>
              <a:t>                                  </a:t>
            </a:r>
            <a:r>
              <a:rPr lang="en-US" altLang="en-US" sz="3400" i="1" dirty="0"/>
              <a:t>    T</a:t>
            </a:r>
            <a:r>
              <a:rPr lang="en-US" altLang="en-US" sz="3400" dirty="0"/>
              <a:t>(</a:t>
            </a:r>
            <a:r>
              <a:rPr lang="en-US" altLang="en-US" sz="3400" i="1" dirty="0"/>
              <a:t>n</a:t>
            </a:r>
            <a:r>
              <a:rPr lang="en-US" altLang="en-US" sz="3400" dirty="0"/>
              <a:t>) </a:t>
            </a:r>
            <a:r>
              <a:rPr lang="en-US" altLang="en-US" sz="3400" dirty="0">
                <a:latin typeface="Lucida Grande" pitchFamily="84" charset="0"/>
                <a:cs typeface="Times New Roman" panose="02020603050405020304" pitchFamily="18" charset="0"/>
              </a:rPr>
              <a:t>≈</a:t>
            </a:r>
            <a:r>
              <a:rPr lang="en-US" altLang="en-US" sz="3400" dirty="0"/>
              <a:t> </a:t>
            </a:r>
            <a:r>
              <a:rPr lang="en-US" altLang="en-US" sz="3400" i="1" dirty="0" err="1"/>
              <a:t>c</a:t>
            </a:r>
            <a:r>
              <a:rPr lang="en-US" altLang="en-US" sz="3400" i="1" baseline="-25000" dirty="0" err="1"/>
              <a:t>op</a:t>
            </a:r>
            <a:r>
              <a:rPr lang="en-US" altLang="en-US" sz="3400" i="1" dirty="0" err="1"/>
              <a:t>C</a:t>
            </a:r>
            <a:r>
              <a:rPr lang="en-US" altLang="en-US" sz="3400" dirty="0"/>
              <a:t>(</a:t>
            </a:r>
            <a:r>
              <a:rPr lang="en-US" altLang="en-US" sz="3400" i="1" dirty="0"/>
              <a:t>n</a:t>
            </a:r>
            <a:r>
              <a:rPr lang="en-US" altLang="en-US" sz="3400" dirty="0"/>
              <a:t>)</a:t>
            </a:r>
          </a:p>
          <a:p>
            <a:pPr>
              <a:buFont typeface="Monotype Sorts" pitchFamily="2" charset="2"/>
              <a:buNone/>
            </a:pPr>
            <a:endParaRPr lang="en-US" altLang="en-US" sz="3400" dirty="0"/>
          </a:p>
          <a:p>
            <a:pPr>
              <a:buNone/>
            </a:pPr>
            <a:endParaRPr lang="en-US" altLang="en-US" dirty="0">
              <a:solidFill>
                <a:srgbClr val="FF6600"/>
              </a:solidFill>
            </a:endParaRPr>
          </a:p>
          <a:p>
            <a:pPr>
              <a:buNone/>
            </a:pPr>
            <a:endParaRPr lang="en-US" altLang="en-US" dirty="0">
              <a:solidFill>
                <a:srgbClr val="FF6600"/>
              </a:solidFill>
            </a:endParaRPr>
          </a:p>
          <a:p>
            <a:pPr>
              <a:buNone/>
            </a:pPr>
            <a:r>
              <a:rPr lang="en-US" altLang="en-US" dirty="0">
                <a:solidFill>
                  <a:srgbClr val="FF6600"/>
                </a:solidFill>
              </a:rPr>
              <a:t>Note: Different basic operations may cost differently!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</p:txBody>
      </p:sp>
      <p:grpSp>
        <p:nvGrpSpPr>
          <p:cNvPr id="4" name="Group 15">
            <a:extLst>
              <a:ext uri="{FF2B5EF4-FFF2-40B4-BE49-F238E27FC236}">
                <a16:creationId xmlns:a16="http://schemas.microsoft.com/office/drawing/2014/main" id="{97037C3F-A39F-4C72-8128-A9E443551426}"/>
              </a:ext>
            </a:extLst>
          </p:cNvPr>
          <p:cNvGrpSpPr>
            <a:grpSpLocks/>
          </p:cNvGrpSpPr>
          <p:nvPr/>
        </p:nvGrpSpPr>
        <p:grpSpPr bwMode="auto">
          <a:xfrm>
            <a:off x="2858453" y="2775056"/>
            <a:ext cx="6267450" cy="2530475"/>
            <a:chOff x="623" y="2496"/>
            <a:chExt cx="3948" cy="1594"/>
          </a:xfrm>
        </p:grpSpPr>
        <p:sp>
          <p:nvSpPr>
            <p:cNvPr id="5" name="Text Box 4">
              <a:extLst>
                <a:ext uri="{FF2B5EF4-FFF2-40B4-BE49-F238E27FC236}">
                  <a16:creationId xmlns:a16="http://schemas.microsoft.com/office/drawing/2014/main" id="{A2F4F9CE-59E9-4BD0-A759-A6E2F3A9D9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3" y="3408"/>
              <a:ext cx="938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/>
                <a:t>running time</a:t>
              </a: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85D01E92-29BA-475D-8E65-33519E2EAD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3456"/>
              <a:ext cx="1313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dirty="0"/>
                <a:t>execution time</a:t>
              </a:r>
            </a:p>
            <a:p>
              <a:r>
                <a:rPr lang="en-US" altLang="en-US" sz="2000" dirty="0"/>
                <a:t>for basic operation</a:t>
              </a:r>
            </a:p>
            <a:p>
              <a:r>
                <a:rPr lang="en-US" altLang="en-US" sz="2000" dirty="0"/>
                <a:t>or </a:t>
              </a:r>
              <a:r>
                <a:rPr lang="en-US" altLang="en-US" sz="2000" dirty="0">
                  <a:solidFill>
                    <a:srgbClr val="FF6600"/>
                  </a:solidFill>
                </a:rPr>
                <a:t>cost</a:t>
              </a: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B6CF2C7A-5567-42AA-B465-109400798B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3408"/>
              <a:ext cx="1451" cy="6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 sz="2000" dirty="0"/>
                <a:t>Number of times basic operation is executed</a:t>
              </a:r>
            </a:p>
          </p:txBody>
        </p:sp>
        <p:sp>
          <p:nvSpPr>
            <p:cNvPr id="8" name="Line 7">
              <a:extLst>
                <a:ext uri="{FF2B5EF4-FFF2-40B4-BE49-F238E27FC236}">
                  <a16:creationId xmlns:a16="http://schemas.microsoft.com/office/drawing/2014/main" id="{6C754BFC-A46C-4020-8B20-655A209477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4" y="3216"/>
              <a:ext cx="576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5A7342B7-B2F8-439C-90C9-B05A8B8EC3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4" y="3264"/>
              <a:ext cx="192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BC5940B8-F437-4881-836C-2CFDA7DE1A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29" y="3246"/>
              <a:ext cx="441" cy="21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id="{312A2192-D4FD-42B8-8ECA-38A879D4D6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7" y="2496"/>
              <a:ext cx="73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dirty="0"/>
                <a:t>input size</a:t>
              </a:r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6998710F-F1CE-44E1-9221-CF57454310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784"/>
              <a:ext cx="336" cy="2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Line 12">
              <a:extLst>
                <a:ext uri="{FF2B5EF4-FFF2-40B4-BE49-F238E27FC236}">
                  <a16:creationId xmlns:a16="http://schemas.microsoft.com/office/drawing/2014/main" id="{6CCA3F83-1E7A-4A18-B18C-3AEB7021B9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16" y="2736"/>
              <a:ext cx="528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1152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82E6A-06A1-47F3-A2B8-51A067E96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the Input’s size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FC5FA-4767-4215-8BD5-CBAC7D8DE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Almost all algorithms run longer on larger inputs.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For example, it takes longer to sort larger arrays, multiply larger matrices, and so 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/>
              <a:t>Therefore, it is logical to investigate an algorithm’s efficiency as a function of some parameter </a:t>
            </a:r>
            <a:r>
              <a:rPr lang="en-GB" sz="2400" i="1" dirty="0"/>
              <a:t>n</a:t>
            </a:r>
            <a:r>
              <a:rPr lang="en-GB" sz="2400" dirty="0"/>
              <a:t> indicating the algorithm’s input size</a:t>
            </a:r>
          </a:p>
        </p:txBody>
      </p:sp>
    </p:spTree>
    <p:extLst>
      <p:ext uri="{BB962C8B-B14F-4D97-AF65-F5344CB8AC3E}">
        <p14:creationId xmlns:p14="http://schemas.microsoft.com/office/powerpoint/2010/main" val="3045109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3F961-61ED-4ABE-90A0-FAA7D5CD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anose="020B0600070205080204" pitchFamily="34" charset="-128"/>
              </a:rPr>
              <a:t>Input size and basic operation examples</a:t>
            </a:r>
            <a:endParaRPr lang="en-US" dirty="0">
              <a:ea typeface="ＭＳ Ｐゴシック" panose="020B0600070205080204" pitchFamily="34" charset="-128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4E3A2FA-B106-4990-B613-AC752805AC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9165502"/>
              </p:ext>
            </p:extLst>
          </p:nvPr>
        </p:nvGraphicFramePr>
        <p:xfrm>
          <a:off x="1058333" y="1846263"/>
          <a:ext cx="9996521" cy="372480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357927">
                  <a:extLst>
                    <a:ext uri="{9D8B030D-6E8A-4147-A177-3AD203B41FA5}">
                      <a16:colId xmlns:a16="http://schemas.microsoft.com/office/drawing/2014/main" val="4073305449"/>
                    </a:ext>
                  </a:extLst>
                </a:gridCol>
                <a:gridCol w="3319297">
                  <a:extLst>
                    <a:ext uri="{9D8B030D-6E8A-4147-A177-3AD203B41FA5}">
                      <a16:colId xmlns:a16="http://schemas.microsoft.com/office/drawing/2014/main" val="3516556120"/>
                    </a:ext>
                  </a:extLst>
                </a:gridCol>
                <a:gridCol w="3319297">
                  <a:extLst>
                    <a:ext uri="{9D8B030D-6E8A-4147-A177-3AD203B41FA5}">
                      <a16:colId xmlns:a16="http://schemas.microsoft.com/office/drawing/2014/main" val="286027085"/>
                    </a:ext>
                  </a:extLst>
                </a:gridCol>
              </a:tblGrid>
              <a:tr h="47124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</a:rPr>
                        <a:t>Problem</a:t>
                      </a:r>
                      <a:endParaRPr lang="en-US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</a:rPr>
                        <a:t>Input size measure</a:t>
                      </a:r>
                      <a:endParaRPr lang="en-US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</a:rPr>
                        <a:t>Basic operation</a:t>
                      </a:r>
                      <a:endParaRPr lang="en-US" alt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4160702828"/>
                  </a:ext>
                </a:extLst>
              </a:tr>
              <a:tr h="8133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Searching for key in a list of n items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Number of list’s items,  i.e. n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Key comparison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711500188"/>
                  </a:ext>
                </a:extLst>
              </a:tr>
              <a:tr h="8133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Multiplication of two matrices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Matrix dimensions or total number of elements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Multiplication of two numbers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2882097770"/>
                  </a:ext>
                </a:extLst>
              </a:tr>
              <a:tr h="8133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Checking primality of a given integer n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 err="1">
                          <a:solidFill>
                            <a:schemeClr val="tx1"/>
                          </a:solidFill>
                          <a:effectLst/>
                        </a:rPr>
                        <a:t>n’size</a:t>
                      </a: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 = number of digits (in binary representation)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Division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4145385071"/>
                  </a:ext>
                </a:extLst>
              </a:tr>
              <a:tr h="813389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Typical graph problem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#vertices and/or edges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lang="en-US" altLang="en-US" sz="1800" kern="1200" dirty="0">
                          <a:solidFill>
                            <a:schemeClr val="tx1"/>
                          </a:solidFill>
                          <a:effectLst/>
                        </a:rPr>
                        <a:t>Visiting a vertex or traversing an edge</a:t>
                      </a:r>
                      <a:endParaRPr lang="en-US" alt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2592646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464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15295-5217-4F8B-911A-1F2E1A399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6246" y="342420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en-US" altLang="en-US" sz="4800" dirty="0"/>
              <a:t>Types of formulas for basic operation’s count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4B971-DA0C-499E-AFF2-0AA34DE56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Exact formula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          e.g., C(</a:t>
            </a:r>
            <a:r>
              <a:rPr lang="en-US" altLang="en-US" i="1" dirty="0"/>
              <a:t>n</a:t>
            </a:r>
            <a:r>
              <a:rPr lang="en-US" altLang="en-US" dirty="0"/>
              <a:t>) = </a:t>
            </a:r>
            <a:r>
              <a:rPr lang="en-US" altLang="en-US" i="1" dirty="0"/>
              <a:t>n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-1)/2</a:t>
            </a:r>
          </a:p>
          <a:p>
            <a:endParaRPr lang="en-US" altLang="en-US" dirty="0"/>
          </a:p>
          <a:p>
            <a:r>
              <a:rPr lang="en-US" altLang="en-US" dirty="0"/>
              <a:t>Formula indicating order of growth with specific multiplicative constant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          e.g., C(</a:t>
            </a:r>
            <a:r>
              <a:rPr lang="en-US" altLang="en-US" i="1" dirty="0"/>
              <a:t>n</a:t>
            </a:r>
            <a:r>
              <a:rPr lang="en-US" altLang="en-US" dirty="0"/>
              <a:t>) </a:t>
            </a:r>
            <a:r>
              <a:rPr lang="en-US" altLang="en-US" dirty="0">
                <a:latin typeface="Lucida Grande" pitchFamily="84" charset="0"/>
                <a:cs typeface="Times New Roman" panose="02020603050405020304" pitchFamily="18" charset="0"/>
              </a:rPr>
              <a:t>≈</a:t>
            </a:r>
            <a:r>
              <a:rPr lang="en-US" altLang="en-US" dirty="0"/>
              <a:t> 0.5 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r>
              <a:rPr lang="en-US" altLang="en-US" dirty="0"/>
              <a:t>Formula indicating order of growth with unknown multiplicative constant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          e.g., C(</a:t>
            </a:r>
            <a:r>
              <a:rPr lang="en-US" altLang="en-US" i="1" dirty="0"/>
              <a:t>n</a:t>
            </a:r>
            <a:r>
              <a:rPr lang="en-US" altLang="en-US" dirty="0"/>
              <a:t>) </a:t>
            </a:r>
            <a:r>
              <a:rPr lang="en-US" altLang="en-US" dirty="0">
                <a:latin typeface="Lucida Grande" pitchFamily="84" charset="0"/>
                <a:cs typeface="Times New Roman" panose="02020603050405020304" pitchFamily="18" charset="0"/>
              </a:rPr>
              <a:t>≈</a:t>
            </a:r>
            <a:r>
              <a:rPr lang="en-US" altLang="en-US" dirty="0"/>
              <a:t> </a:t>
            </a:r>
            <a:r>
              <a:rPr lang="en-US" altLang="en-US" i="1" dirty="0"/>
              <a:t>cn</a:t>
            </a:r>
            <a:r>
              <a:rPr lang="en-US" altLang="en-US" baseline="30000" dirty="0"/>
              <a:t>2</a:t>
            </a:r>
            <a:endParaRPr lang="en-US" altLang="en-US" dirty="0"/>
          </a:p>
          <a:p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8396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ECF93-4375-4F52-81C2-24E7994C8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Order of growth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C0522-E5F1-43F2-BFB8-D6F9B763F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Most important: Order of growth within a constant multiple as </a:t>
            </a:r>
            <a:r>
              <a:rPr lang="en-US" altLang="en-US" i="1" dirty="0"/>
              <a:t>n</a:t>
            </a:r>
            <a:r>
              <a:rPr lang="en-US" altLang="en-US" dirty="0"/>
              <a:t>→∞</a:t>
            </a:r>
            <a:endParaRPr lang="en-US" altLang="en-US" dirty="0">
              <a:cs typeface="Times New Roman" panose="02020603050405020304" pitchFamily="18" charset="0"/>
            </a:endParaRP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Example:</a:t>
            </a: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How much faster will algorithm run on computer that is twice as fast?</a:t>
            </a:r>
          </a:p>
          <a:p>
            <a:pPr lvl="1"/>
            <a:endParaRPr lang="en-US" altLang="en-US" sz="2400" dirty="0">
              <a:cs typeface="Times New Roman" panose="02020603050405020304" pitchFamily="18" charset="0"/>
            </a:endParaRPr>
          </a:p>
          <a:p>
            <a:pPr lvl="1"/>
            <a:r>
              <a:rPr lang="en-US" altLang="en-US" sz="2400" dirty="0">
                <a:cs typeface="Times New Roman" panose="02020603050405020304" pitchFamily="18" charset="0"/>
              </a:rPr>
              <a:t>How much longer does it take to solve problem of double input size?</a:t>
            </a:r>
          </a:p>
          <a:p>
            <a:endParaRPr lang="en-US" altLang="en-US" dirty="0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3070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1420</TotalTime>
  <Words>1493</Words>
  <Application>Microsoft Office PowerPoint</Application>
  <PresentationFormat>Widescreen</PresentationFormat>
  <Paragraphs>158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MS PGothic</vt:lpstr>
      <vt:lpstr>Arial</vt:lpstr>
      <vt:lpstr>Cambria Math</vt:lpstr>
      <vt:lpstr>Gill Sans MT</vt:lpstr>
      <vt:lpstr>Lucida Grande</vt:lpstr>
      <vt:lpstr>Monotype Sorts</vt:lpstr>
      <vt:lpstr>Symbol</vt:lpstr>
      <vt:lpstr>Times New Roman</vt:lpstr>
      <vt:lpstr>Gallery</vt:lpstr>
      <vt:lpstr>Equation.3</vt:lpstr>
      <vt:lpstr>Analysis of Algorithm Efficiency</vt:lpstr>
      <vt:lpstr>Contents</vt:lpstr>
      <vt:lpstr>Analysis of algorithms</vt:lpstr>
      <vt:lpstr>Analysis of algorithms</vt:lpstr>
      <vt:lpstr>Theoretical analysis of time efficiency</vt:lpstr>
      <vt:lpstr>Measuring the Input’s size</vt:lpstr>
      <vt:lpstr>Input size and basic operation examples</vt:lpstr>
      <vt:lpstr>Types of formulas for basic operation’s count</vt:lpstr>
      <vt:lpstr>Order of growth </vt:lpstr>
      <vt:lpstr>Units for measuring running time</vt:lpstr>
      <vt:lpstr>Values of some important functions  as n  </vt:lpstr>
      <vt:lpstr>Example: Sequential search</vt:lpstr>
      <vt:lpstr>Best-case,  average-case, worst-case</vt:lpstr>
      <vt:lpstr>Calculating The Running Time of a program (simple Assignment Statement) </vt:lpstr>
      <vt:lpstr>Calculating The Running Time of a program (simple for loop) </vt:lpstr>
      <vt:lpstr>Calculating The Running Time of a program (Several for loops) </vt:lpstr>
      <vt:lpstr>Calculating The Running Time of a program (Several for loops) </vt:lpstr>
      <vt:lpstr>NOTE</vt:lpstr>
      <vt:lpstr>Summation formulas and rules useful in analysis of algorithms</vt:lpstr>
      <vt:lpstr>General Plan for Analyzing the Time Efficiency of Nonrecursive Algorithms</vt:lpstr>
      <vt:lpstr>Example 1</vt:lpstr>
      <vt:lpstr>See Tutorial # 1</vt:lpstr>
      <vt:lpstr>Mathematical Analysis of Recursive Algorithms</vt:lpstr>
      <vt:lpstr>General Plan for Analyzing the Time Efficiency of Recursive Algorithms</vt:lpstr>
      <vt:lpstr>Example 1: Factorial</vt:lpstr>
      <vt:lpstr>See Tutorial # 2</vt:lpstr>
      <vt:lpstr>Empirical analysis of time efficiency</vt:lpstr>
      <vt:lpstr>Empirical analysis of time efficiency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 Efficiency</dc:title>
  <dc:creator>User</dc:creator>
  <cp:lastModifiedBy>User</cp:lastModifiedBy>
  <cp:revision>12</cp:revision>
  <dcterms:created xsi:type="dcterms:W3CDTF">2022-08-02T20:04:41Z</dcterms:created>
  <dcterms:modified xsi:type="dcterms:W3CDTF">2022-08-03T19:45:26Z</dcterms:modified>
</cp:coreProperties>
</file>